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1pPr>
    <a:lvl2pPr marL="0" marR="0" indent="457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2pPr>
    <a:lvl3pPr marL="0" marR="0" indent="914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3pPr>
    <a:lvl4pPr marL="0" marR="0" indent="1371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4pPr>
    <a:lvl5pPr marL="0" marR="0" indent="18288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5pPr>
    <a:lvl6pPr marL="0" marR="0" indent="22860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6pPr>
    <a:lvl7pPr marL="0" marR="0" indent="27432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7pPr>
    <a:lvl8pPr marL="0" marR="0" indent="32004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8pPr>
    <a:lvl9pPr marL="0" marR="0" indent="3657600" algn="l" defTabSz="2438338" rtl="0" fontAlgn="auto" latinLnBrk="0" hangingPunct="0">
      <a:lnSpc>
        <a:spcPct val="100000"/>
      </a:lnSpc>
      <a:spcBef>
        <a:spcPts val="47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FFFFFF"/>
        </a:solidFill>
        <a:effectLst/>
        <a:uFillTx/>
        <a:latin typeface="Graphik Light"/>
        <a:ea typeface="Graphik Light"/>
        <a:cs typeface="Graphik Light"/>
        <a:sym typeface="Graphik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381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1">
              <a:satOff val="-1029"/>
              <a:lumOff val="-15629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-168224"/>
              <a:satOff val="18883"/>
              <a:lumOff val="-3184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68224"/>
                  <a:satOff val="18883"/>
                  <a:lumOff val="-31844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00DBB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wholeTbl>
    <a:band2H>
      <a:tcTxStyle b="def" i="def"/>
      <a:tcStyle>
        <a:tcBdr/>
        <a:fill>
          <a:solidFill>
            <a:srgbClr val="FFFB00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410732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41073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97492"/>
              <a:satOff val="-3125"/>
              <a:lumOff val="27021"/>
            </a:schemeClr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73702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DF9DF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114748"/>
              <a:satOff val="1446"/>
              <a:lumOff val="-8963"/>
            </a:schemeClr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>
                  <a:hueOff val="114748"/>
                  <a:satOff val="1446"/>
                  <a:lumOff val="-896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chemeClr val="accent6">
              <a:satOff val="-21357"/>
              <a:lumOff val="-20662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wholeTbl>
    <a:band2H>
      <a:tcTxStyle b="def" i="def"/>
      <a:tcStyle>
        <a:tcBdr/>
        <a:fill>
          <a:solidFill>
            <a:srgbClr val="929292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381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381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15161B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D5D5D5"/>
              </a:solidFill>
              <a:prstDash val="solid"/>
              <a:miter lim="400000"/>
            </a:ln>
          </a:left>
          <a:right>
            <a:ln w="12700" cap="flat">
              <a:solidFill>
                <a:srgbClr val="D5D5D5"/>
              </a:solidFill>
              <a:prstDash val="solid"/>
              <a:miter lim="400000"/>
            </a:ln>
          </a:right>
          <a:top>
            <a:ln w="12700" cap="flat">
              <a:solidFill>
                <a:srgbClr val="D5D5D5"/>
              </a:solidFill>
              <a:prstDash val="solid"/>
              <a:miter lim="400000"/>
            </a:ln>
          </a:top>
          <a:bottom>
            <a:ln w="12700" cap="flat">
              <a:solidFill>
                <a:srgbClr val="D5D5D5"/>
              </a:solidFill>
              <a:prstDash val="solid"/>
              <a:miter lim="400000"/>
            </a:ln>
          </a:bottom>
          <a:insideH>
            <a:ln w="12700" cap="flat">
              <a:solidFill>
                <a:srgbClr val="D5D5D5"/>
              </a:solidFill>
              <a:prstDash val="solid"/>
              <a:miter lim="400000"/>
            </a:ln>
          </a:insideH>
          <a:insideV>
            <a:ln w="12700" cap="flat">
              <a:solidFill>
                <a:srgbClr val="D5D5D5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2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1" name="Shape 17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Author and Date"/>
          <p:cNvSpPr txBox="1"/>
          <p:nvPr>
            <p:ph type="body" sz="quarter" idx="21" hasCustomPrompt="1"/>
          </p:nvPr>
        </p:nvSpPr>
        <p:spPr>
          <a:xfrm>
            <a:off x="1206500" y="12268782"/>
            <a:ext cx="21971000" cy="660401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4" name="Body Level One…"/>
          <p:cNvSpPr txBox="1"/>
          <p:nvPr>
            <p:ph type="body" sz="quarter" idx="1" hasCustomPrompt="1"/>
          </p:nvPr>
        </p:nvSpPr>
        <p:spPr>
          <a:xfrm>
            <a:off x="1206500" y="7357839"/>
            <a:ext cx="21971000" cy="2006601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5" name="Presentation Title"/>
          <p:cNvSpPr txBox="1"/>
          <p:nvPr>
            <p:ph type="title" hasCustomPrompt="1"/>
          </p:nvPr>
        </p:nvSpPr>
        <p:spPr>
          <a:xfrm>
            <a:off x="1206500" y="2621719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2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Agenda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1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6000"/>
              </a:spcBef>
              <a:buSzTx/>
              <a:buNone/>
              <a:defRPr sz="5000"/>
            </a:lvl1pPr>
            <a:lvl2pPr marL="0" indent="457200" defTabSz="825500">
              <a:spcBef>
                <a:spcPts val="6000"/>
              </a:spcBef>
              <a:buSzTx/>
              <a:buNone/>
              <a:defRPr sz="5000"/>
            </a:lvl2pPr>
            <a:lvl3pPr marL="0" indent="914400" defTabSz="825500">
              <a:spcBef>
                <a:spcPts val="6000"/>
              </a:spcBef>
              <a:buSzTx/>
              <a:buNone/>
              <a:defRPr sz="5000"/>
            </a:lvl3pPr>
            <a:lvl4pPr marL="0" indent="1371600" defTabSz="825500">
              <a:spcBef>
                <a:spcPts val="6000"/>
              </a:spcBef>
              <a:buSzTx/>
              <a:buNone/>
              <a:defRPr sz="5000"/>
            </a:lvl4pPr>
            <a:lvl5pPr marL="0" indent="1828800" defTabSz="825500">
              <a:spcBef>
                <a:spcPts val="6000"/>
              </a:spcBef>
              <a:buSzTx/>
              <a:buNone/>
              <a:defRPr sz="50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2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Body Level One…"/>
          <p:cNvSpPr txBox="1"/>
          <p:nvPr>
            <p:ph type="body" sz="half" idx="1" hasCustomPrompt="1"/>
          </p:nvPr>
        </p:nvSpPr>
        <p:spPr>
          <a:xfrm>
            <a:off x="1206500" y="4191644"/>
            <a:ext cx="21971000" cy="40894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19" sz="12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Body Level One…"/>
          <p:cNvSpPr txBox="1"/>
          <p:nvPr>
            <p:ph type="body" idx="1" hasCustomPrompt="1"/>
          </p:nvPr>
        </p:nvSpPr>
        <p:spPr>
          <a:xfrm>
            <a:off x="1206500" y="1207360"/>
            <a:ext cx="21971000" cy="735145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algn="ctr">
              <a:lnSpc>
                <a:spcPct val="90000"/>
              </a:lnSpc>
              <a:spcBef>
                <a:spcPts val="0"/>
              </a:spcBef>
              <a:buSzTx/>
              <a:buNone/>
              <a:defRPr spc="-1750" sz="350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9" name="Fact information"/>
          <p:cNvSpPr txBox="1"/>
          <p:nvPr>
            <p:ph type="body" sz="quarter" idx="21" hasCustomPrompt="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90000"/>
              </a:lnSpc>
              <a:spcBef>
                <a:spcPts val="0"/>
              </a:spcBef>
              <a:buSzTx/>
              <a:buNone/>
              <a:defRPr spc="-55"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Body Level One…"/>
          <p:cNvSpPr txBox="1"/>
          <p:nvPr>
            <p:ph type="body" sz="quarter" idx="1" hasCustomPrompt="1"/>
          </p:nvPr>
        </p:nvSpPr>
        <p:spPr>
          <a:xfrm>
            <a:off x="5194300" y="4165600"/>
            <a:ext cx="13995400" cy="4428667"/>
          </a:xfrm>
          <a:prstGeom prst="rect">
            <a:avLst/>
          </a:prstGeom>
        </p:spPr>
        <p:txBody>
          <a:bodyPr anchor="b"/>
          <a:lstStyle>
            <a:lvl1pPr marL="254000" indent="-2540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1pPr>
            <a:lvl2pPr marL="254000" indent="2032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2pPr>
            <a:lvl3pPr marL="254000" indent="6604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3pPr>
            <a:lvl4pPr marL="254000" indent="11176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4pPr>
            <a:lvl5pPr marL="254000" indent="1574800">
              <a:lnSpc>
                <a:spcPct val="90000"/>
              </a:lnSpc>
              <a:spcBef>
                <a:spcPts val="0"/>
              </a:spcBef>
              <a:buSzTx/>
              <a:buNone/>
              <a:defRPr spc="-93" sz="93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8" name="Attribution"/>
          <p:cNvSpPr txBox="1"/>
          <p:nvPr>
            <p:ph type="body" sz="quarter" idx="21" hasCustomPrompt="1"/>
          </p:nvPr>
        </p:nvSpPr>
        <p:spPr>
          <a:xfrm>
            <a:off x="5456257" y="9559997"/>
            <a:ext cx="13471486" cy="698501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36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Black and white close-up of curved pieces of paper"/>
          <p:cNvSpPr/>
          <p:nvPr>
            <p:ph type="pic" sz="quarter" idx="21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Grey disc against a grey background"/>
          <p:cNvSpPr/>
          <p:nvPr>
            <p:ph type="pic" sz="quarter" idx="22"/>
          </p:nvPr>
        </p:nvSpPr>
        <p:spPr>
          <a:xfrm>
            <a:off x="14897100" y="3632200"/>
            <a:ext cx="9131300" cy="645707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Abstract image of two grey discs intersecting"/>
          <p:cNvSpPr/>
          <p:nvPr>
            <p:ph type="pic" sz="half" idx="23"/>
          </p:nvPr>
        </p:nvSpPr>
        <p:spPr>
          <a:xfrm>
            <a:off x="-749300" y="3632200"/>
            <a:ext cx="113030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Black and white close-up of woven texture"/>
          <p:cNvSpPr/>
          <p:nvPr>
            <p:ph type="pic" idx="21"/>
          </p:nvPr>
        </p:nvSpPr>
        <p:spPr>
          <a:xfrm>
            <a:off x="-38100" y="-1293994"/>
            <a:ext cx="24447500" cy="1629551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rey abstract curve and line"/>
          <p:cNvSpPr/>
          <p:nvPr>
            <p:ph type="pic" idx="21"/>
          </p:nvPr>
        </p:nvSpPr>
        <p:spPr>
          <a:xfrm>
            <a:off x="-50800" y="-1828800"/>
            <a:ext cx="24574500" cy="1737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spcBef>
                <a:spcPts val="0"/>
              </a:spcBef>
              <a:buSzTx/>
              <a:buNone/>
              <a:defRPr sz="3300">
                <a:latin typeface="Produkt Light"/>
                <a:ea typeface="Produkt Light"/>
                <a:cs typeface="Produkt Light"/>
                <a:sym typeface="Produkt Light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Body Level One…"/>
          <p:cNvSpPr txBox="1"/>
          <p:nvPr>
            <p:ph type="body" sz="quarter" idx="1" hasCustomPrompt="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6" name="Presentation Title"/>
          <p:cNvSpPr txBox="1"/>
          <p:nvPr>
            <p:ph type="title" hasCustomPrompt="1"/>
          </p:nvPr>
        </p:nvSpPr>
        <p:spPr>
          <a:xfrm>
            <a:off x="1206500" y="2611945"/>
            <a:ext cx="21971000" cy="4648201"/>
          </a:xfrm>
          <a:prstGeom prst="rect">
            <a:avLst/>
          </a:prstGeom>
        </p:spPr>
        <p:txBody>
          <a:bodyPr anchor="b"/>
          <a:lstStyle>
            <a:lvl1pPr defTabSz="355600">
              <a:defRPr spc="-119" sz="120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Corridor of an open-air concrete structure under a partly cloudy sky"/>
          <p:cNvSpPr/>
          <p:nvPr>
            <p:ph type="pic" idx="21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Title"/>
          <p:cNvSpPr txBox="1"/>
          <p:nvPr>
            <p:ph type="title" hasCustomPrompt="1"/>
          </p:nvPr>
        </p:nvSpPr>
        <p:spPr>
          <a:xfrm>
            <a:off x="1206500" y="13335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6" name="Body Level One…"/>
          <p:cNvSpPr txBox="1"/>
          <p:nvPr>
            <p:ph type="body" sz="quarter" idx="1" hasCustomPrompt="1"/>
          </p:nvPr>
        </p:nvSpPr>
        <p:spPr>
          <a:xfrm>
            <a:off x="1206500" y="71494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  <a:lvl2pPr marL="0" indent="4572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2pPr>
            <a:lvl3pPr marL="0" indent="9144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3pPr>
            <a:lvl4pPr marL="0" indent="13716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4pPr>
            <a:lvl5pPr marL="0" indent="182880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5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6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Body Level One…"/>
          <p:cNvSpPr txBox="1"/>
          <p:nvPr>
            <p:ph type="body" idx="1" hasCustomPrompt="1"/>
          </p:nvPr>
        </p:nvSpPr>
        <p:spPr>
          <a:xfrm>
            <a:off x="1206500" y="4260642"/>
            <a:ext cx="21971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3" name="View through a mesh-like ceiling under a blue sky"/>
          <p:cNvSpPr/>
          <p:nvPr>
            <p:ph type="pic" idx="22"/>
          </p:nvPr>
        </p:nvSpPr>
        <p:spPr>
          <a:xfrm>
            <a:off x="8140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5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74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5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lide Subtitle"/>
          <p:cNvSpPr txBox="1"/>
          <p:nvPr>
            <p:ph type="body" sz="quarter" idx="21" hasCustomPrompt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Produkt Extralight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4" name="Slide Title"/>
          <p:cNvSpPr txBox="1"/>
          <p:nvPr>
            <p:ph type="title" hasCustomPrompt="1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5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ection Title"/>
          <p:cNvSpPr txBox="1"/>
          <p:nvPr>
            <p:ph type="title" hasCustomPrompt="1"/>
          </p:nvPr>
        </p:nvSpPr>
        <p:spPr>
          <a:xfrm>
            <a:off x="1206500" y="3906899"/>
            <a:ext cx="21971004" cy="4648201"/>
          </a:xfrm>
          <a:prstGeom prst="rect">
            <a:avLst/>
          </a:prstGeom>
        </p:spPr>
        <p:txBody>
          <a:bodyPr anchor="ctr"/>
          <a:lstStyle>
            <a:lvl1pPr>
              <a:defRPr spc="-119" sz="12000"/>
            </a:lvl1pPr>
          </a:lstStyle>
          <a:p>
            <a:pPr/>
            <a:r>
              <a:t>Section Title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-26763641" y="10561239"/>
            <a:ext cx="21971001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®DYBA.IT 2025"/>
          <p:cNvSpPr txBox="1"/>
          <p:nvPr/>
        </p:nvSpPr>
        <p:spPr>
          <a:xfrm>
            <a:off x="22578620" y="12983368"/>
            <a:ext cx="1824821" cy="76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spAutoFit/>
          </a:bodyPr>
          <a:lstStyle/>
          <a:p>
            <a:pPr/>
            <a:r>
              <a:rPr baseline="-5999"/>
              <a:t>®</a:t>
            </a:r>
            <a:r>
              <a:rPr sz="2000"/>
              <a:t>DYBA.IT 2025</a:t>
            </a:r>
          </a:p>
        </p:txBody>
      </p:sp>
      <p:sp>
        <p:nvSpPr>
          <p:cNvPr id="5" name="PyConPL 2025"/>
          <p:cNvSpPr txBox="1"/>
          <p:nvPr/>
        </p:nvSpPr>
        <p:spPr>
          <a:xfrm>
            <a:off x="25000" y="13258999"/>
            <a:ext cx="1793495" cy="429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2000"/>
            </a:lvl1pPr>
          </a:lstStyle>
          <a:p>
            <a:pPr>
              <a:defRPr sz="4000"/>
            </a:pPr>
            <a:r>
              <a:rPr sz="2000"/>
              <a:t>PyConPL 2025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23558499" y="12458699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 defTabSz="584200">
              <a:spcBef>
                <a:spcPts val="0"/>
              </a:spcBef>
              <a:defRPr sz="2000"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1pPr>
      <a:lvl2pPr marL="0" marR="0" indent="457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2pPr>
      <a:lvl3pPr marL="0" marR="0" indent="914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3pPr>
      <a:lvl4pPr marL="0" marR="0" indent="1371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4pPr>
      <a:lvl5pPr marL="0" marR="0" indent="18288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5pPr>
      <a:lvl6pPr marL="0" marR="0" indent="22860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6pPr>
      <a:lvl7pPr marL="0" marR="0" indent="27432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7pPr>
      <a:lvl8pPr marL="0" marR="0" indent="32004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8pPr>
      <a:lvl9pPr marL="0" marR="0" indent="365760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00" strike="noStrike" sz="10000" u="none">
          <a:solidFill>
            <a:srgbClr val="FFFFFF"/>
          </a:solidFill>
          <a:uFillTx/>
          <a:latin typeface="+mn-lt"/>
          <a:ea typeface="+mn-ea"/>
          <a:cs typeface="+mn-cs"/>
          <a:sym typeface="Produkt Extralight"/>
        </a:defRPr>
      </a:lvl9pPr>
    </p:titleStyle>
    <p:bodyStyle>
      <a:lvl1pPr marL="457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1pPr>
      <a:lvl2pPr marL="914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2pPr>
      <a:lvl3pPr marL="1371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3pPr>
      <a:lvl4pPr marL="1828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4pPr>
      <a:lvl5pPr marL="22860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5pPr>
      <a:lvl6pPr marL="27432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6pPr>
      <a:lvl7pPr marL="32004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7pPr>
      <a:lvl8pPr marL="36576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8pPr>
      <a:lvl9pPr marL="4114800" marR="0" indent="-457200" algn="l" defTabSz="2438338" rtl="0" latinLnBrk="0">
        <a:lnSpc>
          <a:spcPct val="100000"/>
        </a:lnSpc>
        <a:spcBef>
          <a:spcPts val="47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4000" u="none">
          <a:solidFill>
            <a:srgbClr val="FFFFFF"/>
          </a:solidFill>
          <a:uFillTx/>
          <a:latin typeface="Graphik Light"/>
          <a:ea typeface="Graphik Light"/>
          <a:cs typeface="Graphik Light"/>
          <a:sym typeface="Graphik Light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®Piotr Dyba 2025, 29.08.2025 @ PyConP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®Piotr Dyba 2025, 29.08.2025 @ PyConPL</a:t>
            </a:r>
          </a:p>
        </p:txBody>
      </p:sp>
      <p:sp>
        <p:nvSpPr>
          <p:cNvPr id="174" name="Adversarial Testing of LLM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Adversarial Testing of LLMs</a:t>
            </a:r>
          </a:p>
        </p:txBody>
      </p:sp>
      <p:sp>
        <p:nvSpPr>
          <p:cNvPr id="175" name="Prompt Injection and Jailbreak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Prompt Injection and Jailbreaks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Agenda</a:t>
            </a:r>
          </a:p>
        </p:txBody>
      </p:sp>
      <p:sp>
        <p:nvSpPr>
          <p:cNvPr id="178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9" name="About me…"/>
          <p:cNvSpPr txBox="1"/>
          <p:nvPr/>
        </p:nvSpPr>
        <p:spPr>
          <a:xfrm>
            <a:off x="1063354" y="2300770"/>
            <a:ext cx="22490163" cy="838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98500" indent="-698500">
              <a:buSzPct val="100000"/>
              <a:buAutoNum type="arabicPeriod" startAt="1"/>
            </a:pPr>
            <a:r>
              <a:t>About me</a:t>
            </a:r>
          </a:p>
          <a:p>
            <a:pPr marL="698500" indent="-698500">
              <a:buSzPct val="100000"/>
              <a:buAutoNum type="arabicPeriod" startAt="1"/>
            </a:pPr>
            <a:r>
              <a:t>Introduction to Prompt Injection and Secuirty</a:t>
            </a:r>
          </a:p>
          <a:p>
            <a:pPr marL="698500" indent="-698500">
              <a:buSzPct val="100000"/>
              <a:buAutoNum type="arabicPeriod" startAt="1"/>
            </a:pPr>
            <a:r>
              <a:t>Exercise 1: Yolo</a:t>
            </a:r>
          </a:p>
          <a:p>
            <a:pPr marL="698500" indent="-698500">
              <a:buSzPct val="100000"/>
              <a:buAutoNum type="arabicPeriod" startAt="1"/>
            </a:pPr>
            <a:r>
              <a:t>Exercise 2: Black Listing</a:t>
            </a:r>
          </a:p>
          <a:p>
            <a:pPr marL="698500" indent="-698500">
              <a:buSzPct val="100000"/>
              <a:buAutoNum type="arabicPeriod" startAt="1"/>
            </a:pPr>
            <a:r>
              <a:t>Exercise 3: Prompt in Prompt</a:t>
            </a:r>
          </a:p>
          <a:p>
            <a:pPr marL="698500" indent="-698500">
              <a:buSzPct val="100000"/>
              <a:buAutoNum type="arabicPeriod" startAt="1"/>
            </a:pPr>
            <a:r>
              <a:t>Exercise 4: Vectorisation</a:t>
            </a:r>
          </a:p>
          <a:p>
            <a:pPr marL="698500" indent="-698500">
              <a:buSzPct val="100000"/>
              <a:buAutoNum type="arabicPeriod" startAt="1"/>
            </a:pPr>
            <a:r>
              <a:t>Exercise 5: Tokenisation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About 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About me</a:t>
            </a:r>
          </a:p>
        </p:txBody>
      </p:sp>
      <p:sp>
        <p:nvSpPr>
          <p:cNvPr id="182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3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Defini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Definition</a:t>
            </a:r>
          </a:p>
        </p:txBody>
      </p:sp>
      <p:sp>
        <p:nvSpPr>
          <p:cNvPr id="186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7" name="Prompt Injection is a security risk where malicious or cleverly designed user inputs manipulate a Large Language Model (LLM) into revealing, ignoring, or overriding its system instructions.…"/>
          <p:cNvSpPr txBox="1"/>
          <p:nvPr/>
        </p:nvSpPr>
        <p:spPr>
          <a:xfrm>
            <a:off x="1130562" y="5501640"/>
            <a:ext cx="22122876" cy="2712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Prompt Injection is a security risk where malicious or cleverly designed user inputs manipulate a Large Language Model (LLM) into revealing, ignoring, or overriding its system instructions.</a:t>
            </a:r>
          </a:p>
          <a:p>
            <a:pPr/>
            <a:r>
              <a:t>Often you don’t need even technical knowledge to exploit the system.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ore Risks (malicious objectives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Core Risks (malicious objectives)</a:t>
            </a:r>
          </a:p>
        </p:txBody>
      </p:sp>
      <p:sp>
        <p:nvSpPr>
          <p:cNvPr id="190" name="Z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Z</a:t>
            </a:r>
          </a:p>
        </p:txBody>
      </p:sp>
      <p:sp>
        <p:nvSpPr>
          <p:cNvPr id="191" name="- Leakage of hidden system prompts or sensitive data…"/>
          <p:cNvSpPr txBox="1"/>
          <p:nvPr/>
        </p:nvSpPr>
        <p:spPr>
          <a:xfrm>
            <a:off x="1130562" y="3298190"/>
            <a:ext cx="22122876" cy="711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- Leakage of hidden system prompts or sensitive data</a:t>
            </a:r>
          </a:p>
          <a:p>
            <a:pPr/>
            <a:r>
              <a:t>- Policy bypass (e.g., ignoring safety rules or compliance filters)</a:t>
            </a:r>
          </a:p>
          <a:p>
            <a:pPr/>
            <a:r>
              <a:t>- Jailbreaks that change the assistant’s role or behavior</a:t>
            </a:r>
          </a:p>
          <a:p>
            <a:pPr/>
            <a:r>
              <a:t>- Confusion of trust boundaries between user-provided data and system instructions</a:t>
            </a:r>
          </a:p>
          <a:p>
            <a:pPr marL="457200" indent="-457200">
              <a:buSzPct val="100000"/>
              <a:buChar char="-"/>
            </a:pPr>
            <a:r>
              <a:t>Increased attack surface for downstream integrations (APIs, tools, automation)</a:t>
            </a:r>
          </a:p>
          <a:p>
            <a:pPr marL="457200" indent="-457200">
              <a:buSzPct val="100000"/>
              <a:buChar char="-"/>
            </a:pPr>
            <a:r>
              <a:t>Stealing secrets like API Keys, including the ones querying underlying LLM.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hy Prompt Injection is Dangerou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pc="-95" sz="9500"/>
            </a:lvl1pPr>
          </a:lstStyle>
          <a:p>
            <a:pPr/>
            <a:r>
              <a:t>Why Prompt Injection is Dangerous</a:t>
            </a:r>
          </a:p>
        </p:txBody>
      </p:sp>
      <p:sp>
        <p:nvSpPr>
          <p:cNvPr id="194" name="Z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Z</a:t>
            </a:r>
          </a:p>
        </p:txBody>
      </p:sp>
      <p:sp>
        <p:nvSpPr>
          <p:cNvPr id="195" name="- LLM-powered apps often mix system prompts (trusted) with user inputs (untrusted).…"/>
          <p:cNvSpPr txBox="1"/>
          <p:nvPr/>
        </p:nvSpPr>
        <p:spPr>
          <a:xfrm>
            <a:off x="1130562" y="2305395"/>
            <a:ext cx="22122876" cy="10332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- LLM-powered apps often mix system prompts (trusted) with user inputs (untrusted).</a:t>
            </a:r>
          </a:p>
          <a:p>
            <a:pPr/>
            <a:r>
              <a:t>- Attackers exploit this boundary to access hidden instructions or sensitive flows.</a:t>
            </a:r>
          </a:p>
          <a:p>
            <a:pPr marL="457200" indent="-457200">
              <a:buSzPct val="100000"/>
              <a:buChar char="-"/>
            </a:pPr>
            <a:r>
              <a:t>Real-world impact: </a:t>
            </a:r>
          </a:p>
          <a:p>
            <a:pPr lvl="1" marL="914400" indent="-457200">
              <a:buSzPct val="100000"/>
              <a:buChar char="-"/>
            </a:pPr>
            <a:r>
              <a:t>data leakage, </a:t>
            </a:r>
          </a:p>
          <a:p>
            <a:pPr lvl="1" marL="914400" indent="-457200">
              <a:buSzPct val="100000"/>
              <a:buChar char="-"/>
            </a:pPr>
            <a:r>
              <a:t>compliance failures, </a:t>
            </a:r>
          </a:p>
          <a:p>
            <a:pPr lvl="1" marL="914400" indent="-457200">
              <a:buSzPct val="100000"/>
              <a:buChar char="-"/>
            </a:pPr>
            <a:r>
              <a:t>reputational harm, </a:t>
            </a:r>
          </a:p>
          <a:p>
            <a:pPr lvl="1" marL="914400" indent="-457200">
              <a:buSzPct val="100000"/>
              <a:buChar char="-"/>
            </a:pPr>
            <a:r>
              <a:t>financial risk</a:t>
            </a:r>
          </a:p>
          <a:p>
            <a:pPr/>
            <a:r>
              <a:t>- Requires structured testing and layered defenses across prompt design, input/output handling, and monitoring.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rompt Injection in OWASP Top 10 for LLM Applic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658070">
              <a:defRPr spc="-68" sz="6800"/>
            </a:lvl1pPr>
          </a:lstStyle>
          <a:p>
            <a:pPr/>
            <a:r>
              <a:t>Prompt Injection in OWASP Top 10 for LLM Applications</a:t>
            </a:r>
          </a:p>
        </p:txBody>
      </p:sp>
      <p:sp>
        <p:nvSpPr>
          <p:cNvPr id="198" name="Z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Z</a:t>
            </a:r>
          </a:p>
        </p:txBody>
      </p:sp>
      <p:sp>
        <p:nvSpPr>
          <p:cNvPr id="199" name="- Category: “Prompt Injection” is ranked as a critical vulnerability.…"/>
          <p:cNvSpPr txBox="1"/>
          <p:nvPr/>
        </p:nvSpPr>
        <p:spPr>
          <a:xfrm>
            <a:off x="1130562" y="3911945"/>
            <a:ext cx="22122876" cy="71196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- 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Category</a:t>
            </a:r>
            <a:r>
              <a:t>: “Prompt Injection” is ranked as a critical vulnerability.</a:t>
            </a:r>
          </a:p>
          <a:p>
            <a:pPr/>
            <a:r>
              <a:t>-</a:t>
            </a:r>
            <a:r>
              <a:rPr b="1">
                <a:latin typeface="Graphik"/>
                <a:ea typeface="Graphik"/>
                <a:cs typeface="Graphik"/>
                <a:sym typeface="Graphik"/>
              </a:rPr>
              <a:t> Why it matters:</a:t>
            </a:r>
            <a:r>
              <a:t> It directly threatens confidentiality, integrity, and availability.</a:t>
            </a:r>
          </a:p>
          <a:p>
            <a:pPr marL="457200" indent="-457200">
              <a:buSzPct val="100000"/>
              <a:buChar char="-"/>
            </a:pPr>
            <a:r>
              <a:rPr b="1">
                <a:latin typeface="Graphik"/>
                <a:ea typeface="Graphik"/>
                <a:cs typeface="Graphik"/>
                <a:sym typeface="Graphik"/>
              </a:rPr>
              <a:t>Related OWASP risks:</a:t>
            </a:r>
            <a:endParaRPr b="1">
              <a:latin typeface="Graphik"/>
              <a:ea typeface="Graphik"/>
              <a:cs typeface="Graphik"/>
              <a:sym typeface="Graphik"/>
            </a:endParaRPr>
          </a:p>
          <a:p>
            <a:pPr lvl="2" marL="1371600" indent="-457200">
              <a:buSzPct val="100000"/>
              <a:buChar char="-"/>
            </a:pPr>
            <a:r>
              <a:t>Relates to “Training Data Poisoning” when attackers seed content to trigger instructions.</a:t>
            </a:r>
          </a:p>
          <a:p>
            <a:pPr lvl="2" marL="1371600" indent="-457200">
              <a:buSzPct val="100000"/>
              <a:buChar char="-"/>
            </a:pPr>
            <a:r>
              <a:t>Linked to “Model Denial of Service” if repeated injection causes resource exhaustion.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2316421">
              <a:defRPr spc="-95" sz="9500"/>
            </a:pPr>
          </a:p>
        </p:txBody>
      </p:sp>
      <p:sp>
        <p:nvSpPr>
          <p:cNvPr id="202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Slide bullet tex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FF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5_DynamicWavesDark">
  <a:themeElements>
    <a:clrScheme name="35_DynamicWavesDark">
      <a:dk1>
        <a:srgbClr val="000000"/>
      </a:dk1>
      <a:lt1>
        <a:srgbClr val="FFFFFF"/>
      </a:lt1>
      <a:dk2>
        <a:srgbClr val="53585F"/>
      </a:dk2>
      <a:lt2>
        <a:srgbClr val="D5D5D5"/>
      </a:lt2>
      <a:accent1>
        <a:srgbClr val="9BAABB"/>
      </a:accent1>
      <a:accent2>
        <a:srgbClr val="4CECD6"/>
      </a:accent2>
      <a:accent3>
        <a:srgbClr val="31FD29"/>
      </a:accent3>
      <a:accent4>
        <a:srgbClr val="FEFB00"/>
      </a:accent4>
      <a:accent5>
        <a:srgbClr val="F8ADB9"/>
      </a:accent5>
      <a:accent6>
        <a:srgbClr val="DE9DFE"/>
      </a:accent6>
      <a:hlink>
        <a:srgbClr val="0000FF"/>
      </a:hlink>
      <a:folHlink>
        <a:srgbClr val="FF00FF"/>
      </a:folHlink>
    </a:clrScheme>
    <a:fontScheme name="35_DynamicWavesDark">
      <a:majorFont>
        <a:latin typeface="Produkt Extralight"/>
        <a:ea typeface="Produkt Extralight"/>
        <a:cs typeface="Produkt Extralight"/>
      </a:majorFont>
      <a:minorFont>
        <a:latin typeface="Produkt Extralight"/>
        <a:ea typeface="Produkt Extralight"/>
        <a:cs typeface="Produkt Extralight"/>
      </a:minorFont>
    </a:fontScheme>
    <a:fmtScheme name="35_DynamicWaves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chemeClr val="accent1">
                <a:satOff val="5092"/>
                <a:lumOff val="-28652"/>
              </a:schemeClr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100000"/>
          </a:lnSpc>
          <a:spcBef>
            <a:spcPts val="4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Light"/>
            <a:ea typeface="Graphik Light"/>
            <a:cs typeface="Graphik Light"/>
            <a:sym typeface="Graphik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